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147328132" r:id="rId5"/>
    <p:sldId id="2147328152" r:id="rId6"/>
    <p:sldId id="2147328158" r:id="rId7"/>
    <p:sldId id="2147328153" r:id="rId8"/>
    <p:sldId id="2147328144" r:id="rId9"/>
    <p:sldId id="2147328154" r:id="rId10"/>
    <p:sldId id="2147328155" r:id="rId11"/>
    <p:sldId id="2147328156" r:id="rId12"/>
    <p:sldId id="2147328157" r:id="rId13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AB6B0C-2551-739F-E932-23CB31F2CA35}" name="Scott Santiamo" initials="SS" userId="S::ssantiamo@vygr.com::4511cb7e-dec2-4774-b32c-000cf32ba6dc" providerId="AD"/>
  <p188:author id="{51D58B0C-0246-8BD2-5EF0-66BBF7B73F66}" name="afunderburk@kendallir.com" initials="af" userId="S::afunderburk_kendallir.com#ext#@voyagertherapeutics.onmicrosoft.com::d2c4aa18-8d19-4bc8-9495-cd54ebbe119f" providerId="AD"/>
  <p188:author id="{13B67A13-882C-E7C2-2770-A2A70D371FC6}" name="Scott MacDonald" initials="SM" userId="S::smacdonald@vygr.com::372e3e58-7bb9-410d-a077-0f58260292df" providerId="AD"/>
  <p188:author id="{BF974634-B94E-04A6-4044-A773FDEE2F83}" name="Andrew Funderburk" initials="AF" userId="967e68b21d70873c" providerId="Windows Live"/>
  <p188:author id="{382DDC3B-0587-1D43-5D91-D3BADD2B4DC9}" name="Todd Carter" initials="TC" userId="S::tcarter@vygr.com::f17260b2-3e58-4836-873f-02adeb393780" providerId="AD"/>
  <p188:author id="{F34EC955-3F24-3F66-1F80-3E6C2B5B5893}" name="Kenia Viezcas" initials="KV" userId="S::kviezcas@vergescientific.com::3d803844-be35-4334-91c4-9c045181c175" providerId="AD"/>
  <p188:author id="{5B9C6599-3EAE-7D3D-E4FC-D0B84AC0BFAC}" name="Robert Hesslein" initials="RH" userId="S::rhesslein@vygr.com::ec2441e2-c805-46ff-aca7-0736c405e336" providerId="AD"/>
  <p188:author id="{8E5BE9A0-1F01-E2F1-9E83-92BCC8082CC8}" name="Amanda Johnson" initials="AJ" userId="S::ajohnson@vergescientific.com::3cc70c0d-be70-4001-b685-f5fa9e47bb57" providerId="AD"/>
  <p188:author id="{CB4A6FA5-FF65-3D0D-2F3F-E14F2C475532}" name="Andrew Funderburk" initials="AF" userId="6382afbe15e6e93f" providerId="Windows Live"/>
  <p188:author id="{9E3101B4-7FF2-D07D-9691-2A72E08ABC0F}" name="Michael  Grannan" initials="MG" userId="S::mgrannan@vygr.com::86d7e2af-290c-4e1c-a891-1fbe9d5c4601" providerId="AD"/>
  <p188:author id="{687B56B9-EE2F-C30C-FB4D-3321009C070D}" name="Mathieu Nonnenmacher" initials="MN" userId="S::mnonnenmacher@vygr.com::ebe8e3dc-e006-40ff-9017-88bb7ddc6650" providerId="AD"/>
  <p188:author id="{C50873CE-C491-45A6-D681-D823E2006065}" name="Allen Nunnally" initials="AN" userId="S::anunnally@vygr.com::bbef54dd-ba8f-459a-a497-b8c9882d9ba4" providerId="AD"/>
  <p188:author id="{9F8AD6E7-FBC3-D06B-C8A6-9396CD8FFAE6}" name="Kendallir" initials="K" userId="Kendallir" providerId="None"/>
  <p188:author id="{79CB5EEF-FA8F-7403-A951-85EEE561DA50}" name="Peter Pfreundschuh" initials="PP" userId="S::ppfreundschuh@vygr.com::0f303a83-a506-4abd-a4ec-1b4dace8188e" providerId="AD"/>
  <p188:author id="{F9452AF9-3DD5-1101-E76F-62E2F5AA99DD}" name="Trista Morrison" initials="TM" userId="S::tmorrison@vygr.com::920059f9-b642-4aa9-b05f-3a4f6ffac7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drew Funderburk" initials="AF" lastIdx="53" clrIdx="6">
    <p:extLst>
      <p:ext uri="{19B8F6BF-5375-455C-9EA6-DF929625EA0E}">
        <p15:presenceInfo xmlns:p15="http://schemas.microsoft.com/office/powerpoint/2012/main" userId="6382afbe15e6e93f" providerId="Windows Live"/>
      </p:ext>
    </p:extLst>
  </p:cmAuthor>
  <p:cmAuthor id="1" name="Jane Henderson" initials="JH" lastIdx="1" clrIdx="0"/>
  <p:cmAuthor id="8" name="Scott Santiamo" initials="SS" lastIdx="66" clrIdx="7">
    <p:extLst>
      <p:ext uri="{19B8F6BF-5375-455C-9EA6-DF929625EA0E}">
        <p15:presenceInfo xmlns:p15="http://schemas.microsoft.com/office/powerpoint/2012/main" userId="S::ssantiamo@vygr.com::4511cb7e-dec2-4774-b32c-000cf32ba6dc" providerId="AD"/>
      </p:ext>
    </p:extLst>
  </p:cmAuthor>
  <p:cmAuthor id="2" name="Alex Kane" initials="AK" lastIdx="3" clrIdx="1"/>
  <p:cmAuthor id="9" name="Mike Drake" initials="MD" lastIdx="10" clrIdx="8">
    <p:extLst>
      <p:ext uri="{19B8F6BF-5375-455C-9EA6-DF929625EA0E}">
        <p15:presenceInfo xmlns:p15="http://schemas.microsoft.com/office/powerpoint/2012/main" userId="S::mdrake@vergescientific.com::7c66474f-8860-47fd-a1b1-b65f3ff1a336" providerId="AD"/>
      </p:ext>
    </p:extLst>
  </p:cmAuthor>
  <p:cmAuthor id="3" name="Kristin Hilton" initials="KH" lastIdx="22" clrIdx="2">
    <p:extLst>
      <p:ext uri="{19B8F6BF-5375-455C-9EA6-DF929625EA0E}">
        <p15:presenceInfo xmlns:p15="http://schemas.microsoft.com/office/powerpoint/2012/main" userId="S-1-5-21-2793667632-1907437359-2277839844-15190" providerId="AD"/>
      </p:ext>
    </p:extLst>
  </p:cmAuthor>
  <p:cmAuthor id="10" name="Allen Nunnally" initials="AN" lastIdx="66" clrIdx="9">
    <p:extLst>
      <p:ext uri="{19B8F6BF-5375-455C-9EA6-DF929625EA0E}">
        <p15:presenceInfo xmlns:p15="http://schemas.microsoft.com/office/powerpoint/2012/main" userId="S::anunnally@vygr.com::bbef54dd-ba8f-459a-a497-b8c9882d9ba4" providerId="AD"/>
      </p:ext>
    </p:extLst>
  </p:cmAuthor>
  <p:cmAuthor id="4" name="Andre Turenne" initials="AT" lastIdx="5" clrIdx="3">
    <p:extLst>
      <p:ext uri="{19B8F6BF-5375-455C-9EA6-DF929625EA0E}">
        <p15:presenceInfo xmlns:p15="http://schemas.microsoft.com/office/powerpoint/2012/main" userId="S::aturenne@vygr.com::c80fb8b8-b976-42e6-a255-003f790ea897" providerId="AD"/>
      </p:ext>
    </p:extLst>
  </p:cmAuthor>
  <p:cmAuthor id="11" name="Robert Hesslein" initials="RH" lastIdx="18" clrIdx="10">
    <p:extLst>
      <p:ext uri="{19B8F6BF-5375-455C-9EA6-DF929625EA0E}">
        <p15:presenceInfo xmlns:p15="http://schemas.microsoft.com/office/powerpoint/2012/main" userId="S::rhesslein@vygr.com::ec2441e2-c805-46ff-aca7-0736c405e336" providerId="AD"/>
      </p:ext>
    </p:extLst>
  </p:cmAuthor>
  <p:cmAuthor id="5" name="Allison Dorval" initials="AD" lastIdx="78" clrIdx="4">
    <p:extLst>
      <p:ext uri="{19B8F6BF-5375-455C-9EA6-DF929625EA0E}">
        <p15:presenceInfo xmlns:p15="http://schemas.microsoft.com/office/powerpoint/2012/main" userId="S::ADorval@vygr.com::fa796ea9-8850-4529-84ea-1051a7cd0857" providerId="AD"/>
      </p:ext>
    </p:extLst>
  </p:cmAuthor>
  <p:cmAuthor id="6" name="Carlo Tanzi" initials="CT" lastIdx="16" clrIdx="5">
    <p:extLst>
      <p:ext uri="{19B8F6BF-5375-455C-9EA6-DF929625EA0E}">
        <p15:presenceInfo xmlns:p15="http://schemas.microsoft.com/office/powerpoint/2012/main" userId="0c38316d6ccbd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FF6"/>
    <a:srgbClr val="F45C23"/>
    <a:srgbClr val="CC99B2"/>
    <a:srgbClr val="4B545F"/>
    <a:srgbClr val="2F6799"/>
    <a:srgbClr val="B8D2E9"/>
    <a:srgbClr val="993366"/>
    <a:srgbClr val="05FD14"/>
    <a:srgbClr val="DE6B69"/>
    <a:srgbClr val="3D9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5196" autoAdjust="0"/>
  </p:normalViewPr>
  <p:slideViewPr>
    <p:cSldViewPr snapToGrid="0">
      <p:cViewPr>
        <p:scale>
          <a:sx n="118" d="100"/>
          <a:sy n="118" d="100"/>
        </p:scale>
        <p:origin x="1722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23688"/>
    </p:cViewPr>
  </p:sorterViewPr>
  <p:notesViewPr>
    <p:cSldViewPr snapToGrid="0">
      <p:cViewPr>
        <p:scale>
          <a:sx n="1" d="2"/>
          <a:sy n="1" d="2"/>
        </p:scale>
        <p:origin x="4608" y="10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C2B1A812-E848-4F42-8599-0493627C3CE8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2694F57A-31EC-4844-A073-599EB55DF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14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71B32378-18D2-4F80-9B03-61237050242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94412A34-4F7E-4604-A64F-E1DA5A41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F2230-7B63-F60C-FB1A-A9F8C6EE1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DCF11-6354-D2B1-F1B9-2DFFB74A6D96}"/>
              </a:ext>
            </a:extLst>
          </p:cNvPr>
          <p:cNvSpPr/>
          <p:nvPr userDrawn="1"/>
        </p:nvSpPr>
        <p:spPr>
          <a:xfrm>
            <a:off x="0" y="0"/>
            <a:ext cx="770381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63044-11BC-3E34-4256-E2C2CA5866D2}"/>
              </a:ext>
            </a:extLst>
          </p:cNvPr>
          <p:cNvSpPr/>
          <p:nvPr userDrawn="1"/>
        </p:nvSpPr>
        <p:spPr>
          <a:xfrm>
            <a:off x="-328" y="4572956"/>
            <a:ext cx="9144000" cy="57054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E0A02DE8-D6E6-66A5-3B15-68942348A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52" y="269593"/>
            <a:ext cx="2450957" cy="1424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2D9D-9D7D-8945-9B18-BB2F8E810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84269"/>
            <a:ext cx="9144000" cy="5705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022" y="1894153"/>
            <a:ext cx="4835329" cy="189751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anchor="ctr" anchorCtr="0">
            <a:noAutofit/>
          </a:bodyPr>
          <a:lstStyle>
            <a:lvl1pPr algn="l">
              <a:defRPr sz="22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1023" y="3807888"/>
            <a:ext cx="4835328" cy="4260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 spc="0" baseline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7A87-B044-1C7D-BF0D-A31DA36C0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916498" y="4858788"/>
            <a:ext cx="3086100" cy="274637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42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993EBE-0C32-0149-D215-6EC15D249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"/>
            <a:ext cx="7772400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64729-7D03-BE15-9876-1ABCDCEF6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68" y="0"/>
            <a:ext cx="8541532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424D2-2937-B36B-41F4-B555310D0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8" y="-1"/>
            <a:ext cx="9062452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27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38317-6C7F-7FEA-1F0E-6EBB79C2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5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6CD25-F97C-3AF3-9FCF-FC6DE9B4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6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5B34C-952D-83C0-DD00-7E76EE97C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316" y="-1"/>
            <a:ext cx="8769684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78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467F9D-0415-D0C4-FA0E-ECAD5334B9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9144000" cy="359343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21305B-C381-2296-5EBF-200281AC72C2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7D51D1-32EE-954E-3680-F3733C494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5F8B7E-95D2-8FAC-432B-5458FF8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CA031FE-F49D-A292-852A-04D981742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112C88-B8D4-5123-307C-3B941983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A3E90-071B-2ED6-9466-DEB66FB9E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76BD2-5D31-042D-CB9B-FCFED1AD3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118" y="1"/>
            <a:ext cx="7678882" cy="3593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E5D52D-5470-A85A-4E64-17D545C17C64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8BF766-C6DE-E100-1EC5-4964C1E8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7A935F-0907-9C21-57B8-9BBC5649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1F83597-E6BC-817E-7899-718424BD7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361C2C-4654-7C48-61B8-1413CE3C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60C4CE-BAD0-ED17-246F-1399AEE8D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7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C88BE-556D-4173-3439-6D2FD36DA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955" y="1"/>
            <a:ext cx="7949045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5D1CC-CDF7-2A76-522B-BA337C6B1A5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AA5421-D36B-973B-48EC-38799999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6DB9E6-BBA0-F2A5-91E6-7D6852B9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04AC504-7C4E-7D7F-C248-834B9908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B6BF255-A171-252A-1F69-0E7F42CE5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B95E9-B423-B764-E842-9079C6C9D7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BE540E-F755-CE2B-DD7D-DDF800FA5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A3D25-E7A5-D6B3-5555-7BC9880B183D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6518B7-0D90-C150-9E24-E9B62F124C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EDA247-55EA-AAF9-1E9E-DB0B37F8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4F8405C-F76B-CE89-304A-417B9B74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493FF29-E4A9-77DC-56C4-D33E81E4C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8A241-EC94-E198-3E94-9E3259B76C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05850-6E19-F4C3-0447-2B038102E5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6D55F7-8528-8544-3BE1-60D040F2CC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90967-7B00-5291-E112-4F58C38A40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7175" y="872067"/>
            <a:ext cx="8707438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599C9-785B-E95F-7C90-2DA16A31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204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92DCC1-AFA8-581E-52B5-D3C803BFE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5B7CF-6B45-D948-CEDB-9A206A480048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2F97C0-698B-0E0C-D2A2-15B6A66A1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AFF628-EE2A-6A73-D1BE-48CEFEC8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49CC656-1622-12BF-2F0F-0CF3C381D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2A972D-21FC-1D3B-731D-3558F907B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05775-4968-7A52-FA4E-CBFF180E93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2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758E7-DE98-D37A-D3A9-4D53C9648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69750" y="1"/>
            <a:ext cx="7772400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4EA7D-1A42-4CB0-40BC-9479B658E157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9748C-BFEB-1AC9-D495-44A0AE1E48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B71BAD-422B-2C38-F2A8-B3BEE9024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3F3740-F82F-1895-6B54-45E519070B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4B30093-446A-E8DF-F34B-D148EF07F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A23B12-89DA-9302-041B-43EBCC92C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9EB93-DE65-E369-EF04-1ABEE004EC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2A38A-B3A1-911C-9BC9-9E50D925A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DC12DE-16B5-BDA2-10DD-7B204D20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172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95D62-D79C-2FF7-965A-16F2C9C8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31872-E9A9-0072-8915-C708B1C9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70D5B6-8081-1214-C41E-8CC2B6E890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4" y="872067"/>
            <a:ext cx="4111625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DFF13A6-1425-29B2-DAF7-38009CE53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2921" y="872067"/>
            <a:ext cx="4111624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DF1AC-6A68-C690-DE0F-703CE6FC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0237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8331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7174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33161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6A140762-66FC-FBAF-B832-6F4ED44D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9764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690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1507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59069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372CF7-D4B1-AAEA-B2D0-211B7255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924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rgbClr val="F45C23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AFB9EC-C8F5-FAE9-B0BD-03432F397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0F90022-EEE2-AB2F-C372-B039C2C0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F691BE6-695E-4592-F909-EA800A2ED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7B45-234C-476B-EDAF-1DC8F9759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5DB78-24D4-2B3B-113D-8CA4189040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193201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67000"/>
                </a:schemeClr>
              </a:gs>
              <a:gs pos="76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EF2692-2EB8-DCFF-7995-EFECCAC3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20AF3C-319C-E1C2-80D0-B09CF144F1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768392D-6E36-2CFF-792E-08F5CF4E99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06AF-4240-759A-7C3B-C3AAA78E74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E3B6-B916-221D-AFA9-452045F3E2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909532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B9171-AA23-FDD8-3262-04D03DA42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820" y="0"/>
            <a:ext cx="654517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AF4176-D999-4465-F45F-C8C8D2AD61A3}"/>
              </a:ext>
            </a:extLst>
          </p:cNvPr>
          <p:cNvSpPr/>
          <p:nvPr userDrawn="1"/>
        </p:nvSpPr>
        <p:spPr>
          <a:xfrm>
            <a:off x="0" y="-7685"/>
            <a:ext cx="9144000" cy="71209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B008D-3379-E831-42F7-8A99424A6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92"/>
          <a:stretch/>
        </p:blipFill>
        <p:spPr>
          <a:xfrm flipV="1">
            <a:off x="0" y="-7685"/>
            <a:ext cx="9144000" cy="704407"/>
          </a:xfrm>
          <a:prstGeom prst="rect">
            <a:avLst/>
          </a:prstGeom>
          <a:gradFill>
            <a:gsLst>
              <a:gs pos="85000">
                <a:schemeClr val="accent1"/>
              </a:gs>
              <a:gs pos="0">
                <a:schemeClr val="accent3"/>
              </a:gs>
            </a:gsLst>
            <a:lin ang="0" scaled="0"/>
          </a:gradFill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03996E-DC91-BCFA-C22C-69B8B98B3A2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975" y="469"/>
            <a:ext cx="1211915" cy="704408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72F5B19-FDEC-864A-BE42-8D4D97DBA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96" y="4868982"/>
            <a:ext cx="524806" cy="254249"/>
          </a:xfrm>
          <a:prstGeom prst="rect">
            <a:avLst/>
          </a:prstGeom>
        </p:spPr>
        <p:txBody>
          <a:bodyPr anchor="ctr"/>
          <a:lstStyle>
            <a:lvl1pPr algn="r">
              <a:defRPr sz="700" b="0" i="0">
                <a:solidFill>
                  <a:schemeClr val="accent6"/>
                </a:solidFill>
                <a:latin typeface="+mj-lt"/>
                <a:cs typeface="HelveticaNeueLT Std"/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/>
              <a:t>   |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EC57A-F110-D755-39C1-26207F190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259" y="4858788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48E8A481-791E-ED76-AFEE-52D9C012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-7685"/>
            <a:ext cx="7556800" cy="70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1BE48F-A3B6-2938-A42B-260704991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4" y="860613"/>
            <a:ext cx="8706782" cy="39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5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869" r:id="rId2"/>
    <p:sldLayoutId id="2147483887" r:id="rId3"/>
    <p:sldLayoutId id="2147483870" r:id="rId4"/>
    <p:sldLayoutId id="2147483874" r:id="rId5"/>
    <p:sldLayoutId id="2147483935" r:id="rId6"/>
    <p:sldLayoutId id="2147483883" r:id="rId7"/>
    <p:sldLayoutId id="2147483882" r:id="rId8"/>
    <p:sldLayoutId id="2147484103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091" r:id="rId16"/>
    <p:sldLayoutId id="2147484104" r:id="rId17"/>
    <p:sldLayoutId id="2147484105" r:id="rId18"/>
    <p:sldLayoutId id="2147484107" r:id="rId19"/>
    <p:sldLayoutId id="2147484108" r:id="rId20"/>
    <p:sldLayoutId id="2147484109" r:id="rId21"/>
  </p:sldLayoutIdLst>
  <p:transition>
    <p:fade/>
  </p:transition>
  <p:hf hdr="0" dt="0"/>
  <p:txStyles>
    <p:titleStyle>
      <a:lvl1pPr algn="l" defTabSz="342900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ts val="1200"/>
        </a:spcBef>
        <a:buClr>
          <a:schemeClr val="accent3"/>
        </a:buClr>
        <a:buFont typeface="Arial"/>
        <a:buChar char="•"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»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C63A-949D-D2AE-CDF7-C572DC70B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9BD2D0-9886-02A3-C3EA-CE85F881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vivo </a:t>
            </a:r>
            <a:r>
              <a:rPr lang="en-US" dirty="0" err="1"/>
              <a:t>Glycocapture</a:t>
            </a:r>
            <a:r>
              <a:rPr lang="en-US" dirty="0"/>
              <a:t> Paper Review (2024)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9398C-056C-C241-36A5-1AF162D3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947511"/>
            <a:ext cx="639216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B3BE-AA24-B8EB-38B3-80C1A37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857048-F2A5-3EFA-840D-C722315C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&amp;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Context:</a:t>
            </a:r>
            <a:r>
              <a:rPr sz="1800" b="0"/>
              <a:t> The Luminal BBB Surface contains receptors vital for RMT (Receptor-Mediated Transcytosis).</a:t>
            </a:r>
          </a:p>
          <a:p>
            <a:pPr>
              <a:spcAft>
                <a:spcPts val="1000"/>
              </a:spcAft>
            </a:pPr>
            <a:r>
              <a:rPr sz="1800" b="1"/>
              <a:t>Problem:</a:t>
            </a:r>
            <a:r>
              <a:rPr sz="1800" b="0"/>
              <a:t> Profiling these proteins is difficult due to low abundance.</a:t>
            </a:r>
          </a:p>
          <a:p>
            <a:pPr>
              <a:spcAft>
                <a:spcPts val="1000"/>
              </a:spcAft>
            </a:pPr>
            <a:r>
              <a:rPr sz="1800" b="1"/>
              <a:t>Limitation of previous methods:</a:t>
            </a:r>
            <a:r>
              <a:rPr sz="1800" b="0"/>
              <a:t> NHS-biotin labeling has low specificity (10-30%) in brain.</a:t>
            </a:r>
          </a:p>
          <a:p>
            <a:pPr>
              <a:spcAft>
                <a:spcPts val="1000"/>
              </a:spcAft>
            </a:pPr>
            <a:r>
              <a:rPr sz="1800" b="1"/>
              <a:t>Hypothesis:</a:t>
            </a:r>
            <a:r>
              <a:rPr sz="1800" b="0"/>
              <a:t> The thick glycocalyx at the BBB limits NHS-ester accessibility.</a:t>
            </a:r>
          </a:p>
          <a:p>
            <a:pPr>
              <a:spcAft>
                <a:spcPts val="1000"/>
              </a:spcAft>
            </a:pPr>
            <a:r>
              <a:rPr sz="1800" b="1"/>
              <a:t>Solution:</a:t>
            </a:r>
            <a:r>
              <a:rPr sz="1800" b="0"/>
              <a:t> Target glycans instead of amines.</a:t>
            </a:r>
          </a:p>
        </p:txBody>
      </p:sp>
    </p:spTree>
    <p:extLst>
      <p:ext uri="{BB962C8B-B14F-4D97-AF65-F5344CB8AC3E}">
        <p14:creationId xmlns:p14="http://schemas.microsoft.com/office/powerpoint/2010/main" val="18704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40A6-EF5A-EAD0-34A8-E36BF8193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59969-FE53-3676-B363-E4B95D7F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Method: </a:t>
            </a:r>
            <a:r>
              <a:rPr dirty="0" err="1"/>
              <a:t>Glycocapture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5DA21-7235-F79B-324F-AC9625396946}"/>
              </a:ext>
            </a:extLst>
          </p:cNvPr>
          <p:cNvSpPr txBox="1"/>
          <p:nvPr/>
        </p:nvSpPr>
        <p:spPr>
          <a:xfrm>
            <a:off x="257175" y="3415670"/>
            <a:ext cx="8554524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sz="1400" b="1" dirty="0"/>
              <a:t>1. </a:t>
            </a:r>
            <a:r>
              <a:rPr lang="en-US" sz="1400" b="1" dirty="0"/>
              <a:t>Oxidation</a:t>
            </a:r>
            <a:r>
              <a:rPr sz="1400" b="1" dirty="0"/>
              <a:t>:</a:t>
            </a:r>
            <a:r>
              <a:rPr sz="1400" b="0" dirty="0"/>
              <a:t> Mild oxidation (NaIO4) converts cis-diols on glycans to aldehydes. </a:t>
            </a:r>
            <a:endParaRPr lang="en-US" sz="1400" b="0" dirty="0"/>
          </a:p>
          <a:p>
            <a:pPr>
              <a:spcAft>
                <a:spcPts val="1000"/>
              </a:spcAft>
            </a:pPr>
            <a:r>
              <a:rPr lang="en-US" sz="1400" b="1" dirty="0"/>
              <a:t>2</a:t>
            </a:r>
            <a:r>
              <a:rPr sz="1400" b="1" dirty="0"/>
              <a:t>. </a:t>
            </a:r>
            <a:r>
              <a:rPr lang="en-US" sz="1400" b="1" dirty="0"/>
              <a:t>Capture and </a:t>
            </a:r>
            <a:r>
              <a:rPr sz="1400" b="1" dirty="0"/>
              <a:t>Release:</a:t>
            </a:r>
            <a:r>
              <a:rPr sz="1400" b="0" dirty="0"/>
              <a:t> </a:t>
            </a:r>
            <a:r>
              <a:rPr lang="en-US" sz="1400" b="0" dirty="0"/>
              <a:t>Hz resin reacts with aldehydes; </a:t>
            </a:r>
            <a:r>
              <a:rPr sz="1400" b="0" dirty="0"/>
              <a:t>Specific release of N-linked glycopeptides using </a:t>
            </a:r>
            <a:r>
              <a:rPr sz="1400" b="0" dirty="0" err="1"/>
              <a:t>PNGaseF</a:t>
            </a:r>
            <a:r>
              <a:rPr sz="1400" b="0" dirty="0"/>
              <a:t>.</a:t>
            </a:r>
          </a:p>
          <a:p>
            <a:pPr>
              <a:spcAft>
                <a:spcPts val="1000"/>
              </a:spcAft>
            </a:pPr>
            <a:r>
              <a:rPr lang="en-US" sz="1400" b="1" dirty="0"/>
              <a:t>3</a:t>
            </a:r>
            <a:r>
              <a:rPr sz="1400" b="1" dirty="0"/>
              <a:t>. Analysis:</a:t>
            </a:r>
            <a:r>
              <a:rPr sz="1400" b="0" dirty="0"/>
              <a:t> LC-MS/MS identification.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62866-0541-A390-B324-5A3BBF4F34DF}"/>
              </a:ext>
            </a:extLst>
          </p:cNvPr>
          <p:cNvSpPr txBox="1"/>
          <p:nvPr/>
        </p:nvSpPr>
        <p:spPr>
          <a:xfrm>
            <a:off x="257175" y="4445437"/>
            <a:ext cx="855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PNGaseF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deglycosylation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causes a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deamidation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-X-T motif (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to D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), a chemical signature that can be used to specifically identify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glycan captured-and-</a:t>
            </a:r>
            <a:r>
              <a:rPr lang="en-US" sz="12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PNGaseF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-released peptides</a:t>
            </a:r>
            <a:endParaRPr lang="en-US" sz="12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(Screening out non-specifically captured or released “junk”)</a:t>
            </a:r>
          </a:p>
        </p:txBody>
      </p:sp>
      <p:pic>
        <p:nvPicPr>
          <p:cNvPr id="7" name="Picture 6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8F9A45EE-B51B-E579-9C9E-72FE0BB5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50" y="608262"/>
            <a:ext cx="6863699" cy="26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A1CA3-7E1D-9005-5961-33707C9B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5A25BA-31D9-6777-6C36-044ED371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</a:t>
            </a:r>
            <a:r>
              <a:rPr dirty="0"/>
              <a:t>ethod</a:t>
            </a:r>
            <a:r>
              <a:rPr lang="en-US" dirty="0"/>
              <a:t> in this paper (2024)</a:t>
            </a:r>
            <a:r>
              <a:rPr dirty="0"/>
              <a:t>: </a:t>
            </a:r>
            <a:r>
              <a:rPr u="sng" dirty="0"/>
              <a:t>In Vivo</a:t>
            </a:r>
            <a:r>
              <a:rPr dirty="0"/>
              <a:t> </a:t>
            </a:r>
            <a:r>
              <a:rPr lang="en-US" dirty="0"/>
              <a:t>Perfusion </a:t>
            </a:r>
            <a:r>
              <a:rPr dirty="0" err="1"/>
              <a:t>Glycocapture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19575" y="858129"/>
            <a:ext cx="2975317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200" dirty="0"/>
          </a:p>
          <a:p>
            <a:pPr>
              <a:spcAft>
                <a:spcPts val="1000"/>
              </a:spcAft>
            </a:pPr>
            <a:r>
              <a:rPr sz="1600" b="1" dirty="0"/>
              <a:t>1. Perfusion:</a:t>
            </a:r>
            <a:r>
              <a:rPr sz="1600" b="0" dirty="0"/>
              <a:t> Mild oxidation (NaIO4) converts cis-diols on glycans to aldehydes.</a:t>
            </a:r>
          </a:p>
          <a:p>
            <a:pPr>
              <a:spcAft>
                <a:spcPts val="1000"/>
              </a:spcAft>
            </a:pPr>
            <a:r>
              <a:rPr sz="1600" b="1" dirty="0"/>
              <a:t>2. Capture:</a:t>
            </a:r>
            <a:r>
              <a:rPr sz="1600" b="0" dirty="0"/>
              <a:t> Vessel enrichment via filtration, followed by covalent capture on hydrazide beads.</a:t>
            </a:r>
          </a:p>
          <a:p>
            <a:pPr>
              <a:spcAft>
                <a:spcPts val="1000"/>
              </a:spcAft>
            </a:pPr>
            <a:r>
              <a:rPr sz="1600" b="1" dirty="0"/>
              <a:t>3. Release:</a:t>
            </a:r>
            <a:r>
              <a:rPr sz="1600" b="0" dirty="0"/>
              <a:t> Specific release of N-linked glycopeptides using </a:t>
            </a:r>
            <a:r>
              <a:rPr sz="1600" b="0" dirty="0" err="1"/>
              <a:t>PNGaseF</a:t>
            </a:r>
            <a:r>
              <a:rPr sz="1600" b="0" dirty="0"/>
              <a:t>.</a:t>
            </a:r>
          </a:p>
          <a:p>
            <a:pPr>
              <a:spcAft>
                <a:spcPts val="1000"/>
              </a:spcAft>
            </a:pPr>
            <a:r>
              <a:rPr sz="1600" b="1" dirty="0"/>
              <a:t>4. Analysis:</a:t>
            </a:r>
            <a:r>
              <a:rPr sz="1600" b="0" dirty="0"/>
              <a:t> LC-MS/MS identification.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D0E4C-E767-5F83-6546-6761759E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49" y="858129"/>
            <a:ext cx="5992776" cy="31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F4510-1E49-F621-CBC2-DFE50AE5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165337-EDB0-11DE-D0B4-547FB72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Results: Identification &amp; Specificity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817" y="71391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sz="1800" b="1" dirty="0"/>
              <a:t>Identified:</a:t>
            </a:r>
            <a:r>
              <a:rPr sz="1800" b="0" dirty="0"/>
              <a:t> 347 proteins in Rat and 224 in Mouse.</a:t>
            </a:r>
          </a:p>
          <a:p>
            <a:pPr>
              <a:spcAft>
                <a:spcPts val="1000"/>
              </a:spcAft>
            </a:pPr>
            <a:r>
              <a:rPr sz="1800" b="1" dirty="0"/>
              <a:t>High Specificity:</a:t>
            </a:r>
            <a:r>
              <a:rPr sz="1800" b="0" dirty="0"/>
              <a:t> 90% are predicted cell surface proteins.</a:t>
            </a:r>
          </a:p>
          <a:p>
            <a:pPr>
              <a:spcAft>
                <a:spcPts val="1000"/>
              </a:spcAft>
            </a:pPr>
            <a:r>
              <a:rPr sz="1800" b="1" dirty="0"/>
              <a:t>Classification:</a:t>
            </a:r>
            <a:r>
              <a:rPr sz="1800" b="0" dirty="0"/>
              <a:t> Includes 73 transporters, 47 cell adhesion molecules, 31 receptors.</a:t>
            </a:r>
          </a:p>
          <a:p>
            <a:pPr>
              <a:spcAft>
                <a:spcPts val="1000"/>
              </a:spcAft>
            </a:pPr>
            <a:r>
              <a:rPr sz="1800" b="1" dirty="0"/>
              <a:t>Validation:</a:t>
            </a:r>
            <a:r>
              <a:rPr sz="1800" b="0" dirty="0"/>
              <a:t> High overlap (57%) with rat endothelial cell line (SV-ARBEC).</a:t>
            </a:r>
          </a:p>
        </p:txBody>
      </p:sp>
      <p:pic>
        <p:nvPicPr>
          <p:cNvPr id="7" name="Picture 6" descr="temp_fi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17" y="450120"/>
            <a:ext cx="42990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332B5-55E9-E1AF-A0D1-89547E91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6FF6C-347D-963B-4523-C3A2022B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Vessel Enrichment (VE)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3844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sz="1800" b="1" dirty="0"/>
              <a:t>Definition:</a:t>
            </a:r>
            <a:r>
              <a:rPr sz="1800" b="0" dirty="0"/>
              <a:t> VE Score = CPM (In Vivo) - CPM (Whole Brain Lysate).</a:t>
            </a:r>
          </a:p>
          <a:p>
            <a:pPr>
              <a:spcAft>
                <a:spcPts val="1000"/>
              </a:spcAft>
            </a:pPr>
            <a:r>
              <a:rPr sz="1800" b="1" dirty="0"/>
              <a:t>Interpretation:</a:t>
            </a:r>
            <a:r>
              <a:rPr sz="1800" b="0" dirty="0"/>
              <a:t> High VE Score indicates true luminal enrichment.</a:t>
            </a:r>
          </a:p>
          <a:p>
            <a:pPr>
              <a:spcAft>
                <a:spcPts val="1000"/>
              </a:spcAft>
            </a:pPr>
            <a:r>
              <a:rPr sz="1800" b="1" dirty="0"/>
              <a:t>Top hits:</a:t>
            </a:r>
            <a:r>
              <a:rPr sz="1800" b="0" dirty="0"/>
              <a:t> Pecam1, </a:t>
            </a:r>
            <a:r>
              <a:rPr sz="1800" b="0" dirty="0" err="1"/>
              <a:t>Anpep</a:t>
            </a:r>
            <a:r>
              <a:rPr sz="1800" b="0" dirty="0"/>
              <a:t>, </a:t>
            </a:r>
            <a:r>
              <a:rPr sz="1800" b="0" dirty="0" err="1"/>
              <a:t>Bsg</a:t>
            </a:r>
            <a:r>
              <a:rPr sz="1800" b="0" dirty="0"/>
              <a:t> (Known markers).</a:t>
            </a:r>
          </a:p>
          <a:p>
            <a:pPr>
              <a:spcAft>
                <a:spcPts val="1000"/>
              </a:spcAft>
            </a:pPr>
            <a:r>
              <a:rPr sz="1800" b="1" dirty="0"/>
              <a:t>Low hits:</a:t>
            </a:r>
            <a:r>
              <a:rPr sz="1800" b="0" dirty="0"/>
              <a:t> Neuronal proteins (</a:t>
            </a:r>
            <a:r>
              <a:rPr sz="1800" b="0" dirty="0" err="1"/>
              <a:t>Lsamp</a:t>
            </a:r>
            <a:r>
              <a:rPr sz="1800" b="0" dirty="0"/>
              <a:t>, Ncam1).</a:t>
            </a:r>
          </a:p>
          <a:p>
            <a:pPr>
              <a:spcAft>
                <a:spcPts val="1000"/>
              </a:spcAft>
            </a:pPr>
            <a:r>
              <a:rPr sz="1800" b="1" dirty="0"/>
              <a:t>Conclusion:</a:t>
            </a:r>
            <a:r>
              <a:rPr sz="1800" b="0" dirty="0"/>
              <a:t> Validates the specificity of the perfusion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16E07-9FCF-7076-2158-682709BC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59" y="0"/>
            <a:ext cx="315894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39175-91C2-9076-548C-38CD9502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60" y="3586088"/>
            <a:ext cx="2829299" cy="15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scRNAseq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8119"/>
            <a:ext cx="263800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100" dirty="0"/>
          </a:p>
          <a:p>
            <a:pPr>
              <a:spcAft>
                <a:spcPts val="1000"/>
              </a:spcAft>
            </a:pPr>
            <a:r>
              <a:rPr sz="1400" b="1" dirty="0"/>
              <a:t>Method:</a:t>
            </a:r>
            <a:r>
              <a:rPr sz="1400" b="0" dirty="0"/>
              <a:t> Proteins were mapped to Allen Brain Atlas </a:t>
            </a:r>
            <a:r>
              <a:rPr sz="1400" b="0" dirty="0" err="1"/>
              <a:t>scRNAseq</a:t>
            </a:r>
            <a:r>
              <a:rPr sz="1400" b="0" dirty="0"/>
              <a:t> clusters.</a:t>
            </a:r>
          </a:p>
          <a:p>
            <a:pPr>
              <a:spcAft>
                <a:spcPts val="1000"/>
              </a:spcAft>
            </a:pPr>
            <a:r>
              <a:rPr sz="1400" b="1" dirty="0"/>
              <a:t>Result:</a:t>
            </a:r>
            <a:r>
              <a:rPr sz="1400" b="0" dirty="0"/>
              <a:t> Highest match with Endothelial cells (Endo).</a:t>
            </a:r>
          </a:p>
          <a:p>
            <a:pPr>
              <a:spcAft>
                <a:spcPts val="1000"/>
              </a:spcAft>
            </a:pPr>
            <a:r>
              <a:rPr sz="1400" b="1" dirty="0"/>
              <a:t>Coverage:</a:t>
            </a:r>
            <a:r>
              <a:rPr sz="1400" b="0" dirty="0"/>
              <a:t> Nearly 50% of endothelial surface genes were detected.</a:t>
            </a:r>
          </a:p>
          <a:p>
            <a:pPr>
              <a:spcAft>
                <a:spcPts val="1000"/>
              </a:spcAft>
            </a:pPr>
            <a:r>
              <a:rPr sz="1400" b="1" dirty="0"/>
              <a:t>Nuance:</a:t>
            </a:r>
            <a:r>
              <a:rPr sz="1400" b="0" dirty="0"/>
              <a:t> Outliers included Pericytes and VLMC, suggesting NVU specificity.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4F815-7D4F-5FB1-6287-37192BD6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9" y="0"/>
            <a:ext cx="6248821" cy="50128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Identified RMT Targets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Known Carriers Found:</a:t>
            </a:r>
            <a:r>
              <a:rPr sz="1800" b="0"/>
              <a:t> Transferrin Receptor (Tfrc), Insulin Receptor (Insr), IGF1R, Basigin (Bsg).</a:t>
            </a:r>
          </a:p>
          <a:p>
            <a:pPr>
              <a:spcAft>
                <a:spcPts val="1000"/>
              </a:spcAft>
            </a:pPr>
            <a:r>
              <a:rPr sz="1800" b="1"/>
              <a:t>Potential New Targets (High VE Score):</a:t>
            </a:r>
            <a:r>
              <a:rPr sz="1800" b="0"/>
              <a:t> Anpep (CD13), Esam, Icam2, Alpl (TNAP).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Summary:</a:t>
            </a:r>
            <a:r>
              <a:rPr sz="1800" b="0"/>
              <a:t> In vivo glycocapture provides the most specific profile of the luminal BBB to date.</a:t>
            </a:r>
          </a:p>
          <a:p>
            <a:pPr>
              <a:spcAft>
                <a:spcPts val="1000"/>
              </a:spcAft>
            </a:pPr>
            <a:r>
              <a:rPr sz="1800" b="1"/>
              <a:t>Comparison:</a:t>
            </a:r>
            <a:r>
              <a:rPr sz="1800" b="0"/>
              <a:t> Identified &gt;2x more proteins than previous biotinylation methods.</a:t>
            </a:r>
          </a:p>
          <a:p>
            <a:pPr>
              <a:spcAft>
                <a:spcPts val="1000"/>
              </a:spcAft>
            </a:pPr>
            <a:r>
              <a:rPr sz="1800" b="1"/>
              <a:t>Utility:</a:t>
            </a:r>
            <a:r>
              <a:rPr sz="1800" b="0"/>
              <a:t> Provides a curated list of accessible targets for brain delivery (RMT).</a:t>
            </a:r>
          </a:p>
          <a:p>
            <a:pPr>
              <a:spcAft>
                <a:spcPts val="1000"/>
              </a:spcAft>
            </a:pPr>
            <a:r>
              <a:rPr sz="1800" b="1"/>
              <a:t>Mechanism:</a:t>
            </a:r>
            <a:r>
              <a:rPr sz="1800" b="0"/>
              <a:t> Demonstrates that the glycocalyx was likely the barrier for previous methods.</a:t>
            </a:r>
          </a:p>
          <a:p>
            <a:pPr>
              <a:spcAft>
                <a:spcPts val="1000"/>
              </a:spcAft>
            </a:pPr>
            <a:r>
              <a:rPr sz="1800" b="1"/>
              <a:t>Relevance:</a:t>
            </a:r>
            <a:r>
              <a:rPr sz="1800" b="0"/>
              <a:t> Identifies accessible surface targets for Antibody Engineering and AAV Capsid display.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Voyager Therapeutics - Oct 2023">
      <a:dk1>
        <a:srgbClr val="001446"/>
      </a:dk1>
      <a:lt1>
        <a:srgbClr val="FFFFFF"/>
      </a:lt1>
      <a:dk2>
        <a:srgbClr val="414953"/>
      </a:dk2>
      <a:lt2>
        <a:srgbClr val="F3F3F7"/>
      </a:lt2>
      <a:accent1>
        <a:srgbClr val="003482"/>
      </a:accent1>
      <a:accent2>
        <a:srgbClr val="F9A72C"/>
      </a:accent2>
      <a:accent3>
        <a:srgbClr val="4E8EC9"/>
      </a:accent3>
      <a:accent4>
        <a:srgbClr val="D9DDE9"/>
      </a:accent4>
      <a:accent5>
        <a:srgbClr val="FF7400"/>
      </a:accent5>
      <a:accent6>
        <a:srgbClr val="64707E"/>
      </a:accent6>
      <a:hlink>
        <a:srgbClr val="4E8EC9"/>
      </a:hlink>
      <a:folHlink>
        <a:srgbClr val="003482"/>
      </a:folHlink>
    </a:clrScheme>
    <a:fontScheme name="Custom 2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>
            <a:solidFill>
              <a:schemeClr val="tx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85C7702F-D7C0-4B30-BCE3-E885D4000F59}" vid="{ADA11C91-291C-4EF3-9382-D9A3C26C0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88D3DB-3E34-4890-A27F-224864A5ED6E}">
  <we:reference id="wa200006038" version="1.0.0.3" store="en-US" storeType="OMEX"/>
  <we:alternateReferences>
    <we:reference id="WA200006038" version="1.0.0.3" store="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067bf0-fe53-4aaf-9250-5adef4bcfbfa" xsi:nil="true"/>
    <SharedWithUsers xmlns="2385f18a-06f5-409c-9477-9296cd4a27df">
      <UserInfo>
        <DisplayName>Scott Santiamo</DisplayName>
        <AccountId>21</AccountId>
        <AccountType/>
      </UserInfo>
      <UserInfo>
        <DisplayName>Julie Burek</DisplayName>
        <AccountId>15</AccountId>
        <AccountType/>
      </UserInfo>
      <UserInfo>
        <DisplayName>Mathieu Nonnenmacher</DisplayName>
        <AccountId>22</AccountId>
        <AccountType/>
      </UserInfo>
      <UserInfo>
        <DisplayName>Tyler Moyer</DisplayName>
        <AccountId>31</AccountId>
        <AccountType/>
      </UserInfo>
      <UserInfo>
        <DisplayName>Todd Carter</DisplayName>
        <AccountId>53</AccountId>
        <AccountType/>
      </UserInfo>
      <UserInfo>
        <DisplayName>Charlotte Chung</DisplayName>
        <AccountId>62</AccountId>
        <AccountType/>
      </UserInfo>
      <UserInfo>
        <DisplayName>Wencheng Liu</DisplayName>
        <AccountId>60</AccountId>
        <AccountType/>
      </UserInfo>
      <UserInfo>
        <DisplayName>Michael  Grannan</DisplayName>
        <AccountId>61</AccountId>
        <AccountType/>
      </UserInfo>
      <UserInfo>
        <DisplayName>Dan Laks</DisplayName>
        <AccountId>63</AccountId>
        <AccountType/>
      </UserInfo>
      <UserInfo>
        <DisplayName>Glenn Pierce</DisplayName>
        <AccountId>52</AccountId>
        <AccountType/>
      </UserInfo>
      <UserInfo>
        <DisplayName>Robin Swartz</DisplayName>
        <AccountId>14</AccountId>
        <AccountType/>
      </UserInfo>
      <UserInfo>
        <DisplayName>Allen Nunnally</DisplayName>
        <AccountId>49</AccountId>
        <AccountType/>
      </UserInfo>
      <UserInfo>
        <DisplayName>Al Sandrock</DisplayName>
        <AccountId>54</AccountId>
        <AccountType/>
      </UserInfo>
      <UserInfo>
        <DisplayName>Robert Hesslein</DisplayName>
        <AccountId>55</AccountId>
        <AccountType/>
      </UserInfo>
    </SharedWithUsers>
    <lcf76f155ced4ddcb4097134ff3c332f xmlns="e1fef277-3bae-42d7-bc66-f9780b21bbd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1C4687A1FAD49AE901169E44988CF" ma:contentTypeVersion="13" ma:contentTypeDescription="Create a new document." ma:contentTypeScope="" ma:versionID="5081086d686baae6420c03d851e798ab">
  <xsd:schema xmlns:xsd="http://www.w3.org/2001/XMLSchema" xmlns:xs="http://www.w3.org/2001/XMLSchema" xmlns:p="http://schemas.microsoft.com/office/2006/metadata/properties" xmlns:ns2="e1fef277-3bae-42d7-bc66-f9780b21bbd9" xmlns:ns3="2385f18a-06f5-409c-9477-9296cd4a27df" xmlns:ns4="f6067bf0-fe53-4aaf-9250-5adef4bcfbfa" targetNamespace="http://schemas.microsoft.com/office/2006/metadata/properties" ma:root="true" ma:fieldsID="09de56c36d81f3e0d436d34e6b829212" ns2:_="" ns3:_="" ns4:_="">
    <xsd:import namespace="e1fef277-3bae-42d7-bc66-f9780b21bbd9"/>
    <xsd:import namespace="2385f18a-06f5-409c-9477-9296cd4a27df"/>
    <xsd:import namespace="f6067bf0-fe53-4aaf-9250-5adef4bcfb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ef277-3bae-42d7-bc66-f9780b21b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7571440-2bba-4da0-b416-ce2d63da76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85f18a-06f5-409c-9477-9296cd4a27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67bf0-fe53-4aaf-9250-5adef4bcfbfa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3995f5c-8a84-4f0e-a2d3-e77d4802be5d}" ma:internalName="TaxCatchAll" ma:showField="CatchAllData" ma:web="2385f18a-06f5-409c-9477-9296cd4a27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C86FE-70BD-4A88-AE99-B9C5E0E240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0B5624-008C-4673-9472-7CFD4463ECA1}">
  <ds:schemaRefs>
    <ds:schemaRef ds:uri="0e88b39f-79cd-4b1f-8ce0-a618d3e25e0d"/>
    <ds:schemaRef ds:uri="b54f9bca-f6b4-4bbf-81fd-dea7730576d6"/>
    <ds:schemaRef ds:uri="f6067bf0-fe53-4aaf-9250-5adef4bcfb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85f18a-06f5-409c-9477-9296cd4a27df"/>
    <ds:schemaRef ds:uri="e1fef277-3bae-42d7-bc66-f9780b21bbd9"/>
  </ds:schemaRefs>
</ds:datastoreItem>
</file>

<file path=customXml/itemProps3.xml><?xml version="1.0" encoding="utf-8"?>
<ds:datastoreItem xmlns:ds="http://schemas.openxmlformats.org/officeDocument/2006/customXml" ds:itemID="{FD0548EB-093B-4FAB-84A9-4CD67B64B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ef277-3bae-42d7-bc66-f9780b21bbd9"/>
    <ds:schemaRef ds:uri="2385f18a-06f5-409c-9477-9296cd4a27df"/>
    <ds:schemaRef ds:uri="f6067bf0-fe53-4aaf-9250-5adef4bcf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Voyager_PresentationTemplate_110223_Final</Template>
  <TotalTime>13917</TotalTime>
  <Words>513</Words>
  <Application>Microsoft Office PowerPoint</Application>
  <PresentationFormat>On-screen Show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2_Custom Design</vt:lpstr>
      <vt:lpstr>In vivo Glycocapture Paper Review (2024)</vt:lpstr>
      <vt:lpstr>Background &amp; Problem</vt:lpstr>
      <vt:lpstr>General Method: Glycocapture</vt:lpstr>
      <vt:lpstr>New method in this paper (2024): In Vivo Perfusion Glycocapture</vt:lpstr>
      <vt:lpstr>Results: Identification &amp; Specificity</vt:lpstr>
      <vt:lpstr>Vessel Enrichment (VE) Score</vt:lpstr>
      <vt:lpstr>scRNAseq Validation</vt:lpstr>
      <vt:lpstr>Identified RMT Targets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Nguyen</dc:creator>
  <cp:lastModifiedBy>Christopher Nguyen</cp:lastModifiedBy>
  <cp:revision>43</cp:revision>
  <cp:lastPrinted>2020-03-04T03:19:29Z</cp:lastPrinted>
  <dcterms:created xsi:type="dcterms:W3CDTF">2025-01-27T18:44:26Z</dcterms:created>
  <dcterms:modified xsi:type="dcterms:W3CDTF">2025-11-25T16:51:42Z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0x0101009721C4687A1FAD49AE901169E44988CF</vt:lpwstr>
  </property>
  <property fmtid="{D5CDD505-2E9C-101B-9397-08002B2CF9AE}" pid="3" name="MediaServiceImageTags">
    <vt:lpwstr/>
  </property>
</Properties>
</file>